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5.jpeg" ContentType="image/jpeg"/>
  <Override PartName="/ppt/media/image54.jpeg" ContentType="image/jpeg"/>
  <Override PartName="/ppt/media/image53.png" ContentType="image/png"/>
  <Override PartName="/ppt/media/image52.jpeg" ContentType="image/jpeg"/>
  <Override PartName="/ppt/media/image51.png" ContentType="image/png"/>
  <Override PartName="/ppt/media/image50.png" ContentType="image/png"/>
  <Override PartName="/ppt/media/image46.jpeg" ContentType="image/jpeg"/>
  <Override PartName="/ppt/media/image44.png" ContentType="image/png"/>
  <Override PartName="/ppt/media/image43.jpeg" ContentType="image/jpeg"/>
  <Override PartName="/ppt/media/image42.png" ContentType="image/png"/>
  <Override PartName="/ppt/media/image41.jpeg" ContentType="image/jpeg"/>
  <Override PartName="/ppt/media/image39.jpeg" ContentType="image/jpeg"/>
  <Override PartName="/ppt/media/image37.jpeg" ContentType="image/jpeg"/>
  <Override PartName="/ppt/media/image14.png" ContentType="image/png"/>
  <Override PartName="/ppt/media/image38.png" ContentType="image/png"/>
  <Override PartName="/ppt/media/image13.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40.jpeg" ContentType="image/jpe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46200" y="452880"/>
            <a:ext cx="9403560" cy="6487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02"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46200" y="452880"/>
            <a:ext cx="9403560" cy="6487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27"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131"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132"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2"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9"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0" name="PlaceHolder 1"/>
          <p:cNvSpPr>
            <a:spLocks noGrp="1"/>
          </p:cNvSpPr>
          <p:nvPr>
            <p:ph type="subTitle"/>
          </p:nvPr>
        </p:nvSpPr>
        <p:spPr>
          <a:xfrm>
            <a:off x="646200" y="452880"/>
            <a:ext cx="9403560" cy="6487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2"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175"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176"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177"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89"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46200" y="452880"/>
            <a:ext cx="9403560" cy="6487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46200" y="452880"/>
            <a:ext cx="9403560" cy="6487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219"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220"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221"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646200" y="452880"/>
            <a:ext cx="9403560" cy="6487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75"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77"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79"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46200" y="452880"/>
            <a:ext cx="9403560" cy="6487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2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88"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4"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96"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304"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307"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308"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309"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46200" y="452880"/>
            <a:ext cx="9403560" cy="139932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960" cy="4187160"/>
          </a:xfrm>
          <a:prstGeom prst="rect">
            <a:avLst/>
          </a:prstGeom>
          <a:ln>
            <a:noFill/>
          </a:ln>
        </p:spPr>
      </p:pic>
      <p:pic>
        <p:nvPicPr>
          <p:cNvPr id="1" name="Picture 6" descr=""/>
          <p:cNvPicPr/>
          <p:nvPr/>
        </p:nvPicPr>
        <p:blipFill>
          <a:blip r:embed="rId4"/>
          <a:srcRect l="35647" t="0" r="0" b="0"/>
          <a:stretch/>
        </p:blipFill>
        <p:spPr>
          <a:xfrm>
            <a:off x="0" y="2892240"/>
            <a:ext cx="1521360" cy="2364480"/>
          </a:xfrm>
          <a:prstGeom prst="rect">
            <a:avLst/>
          </a:prstGeom>
          <a:ln>
            <a:noFill/>
          </a:ln>
        </p:spPr>
      </p:pic>
      <p:sp>
        <p:nvSpPr>
          <p:cNvPr id="2"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360" cy="1140480"/>
          </a:xfrm>
          <a:prstGeom prst="rect">
            <a:avLst/>
          </a:prstGeom>
          <a:ln>
            <a:noFill/>
          </a:ln>
        </p:spPr>
      </p:pic>
      <p:pic>
        <p:nvPicPr>
          <p:cNvPr id="4" name="Picture 9" descr=""/>
          <p:cNvPicPr/>
          <p:nvPr/>
        </p:nvPicPr>
        <p:blipFill>
          <a:blip r:embed="rId6"/>
          <a:srcRect l="0" t="0" r="0" b="23333"/>
          <a:stretch/>
        </p:blipFill>
        <p:spPr>
          <a:xfrm>
            <a:off x="8605800" y="6095880"/>
            <a:ext cx="992520" cy="761040"/>
          </a:xfrm>
          <a:prstGeom prst="rect">
            <a:avLst/>
          </a:prstGeom>
          <a:ln>
            <a:noFill/>
          </a:ln>
        </p:spPr>
      </p:pic>
      <p:sp>
        <p:nvSpPr>
          <p:cNvPr id="5"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7" name="PlaceHolder 4"/>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5960" cy="4187160"/>
          </a:xfrm>
          <a:prstGeom prst="rect">
            <a:avLst/>
          </a:prstGeom>
          <a:ln>
            <a:noFill/>
          </a:ln>
        </p:spPr>
      </p:pic>
      <p:pic>
        <p:nvPicPr>
          <p:cNvPr id="45" name="Picture 6" descr=""/>
          <p:cNvPicPr/>
          <p:nvPr/>
        </p:nvPicPr>
        <p:blipFill>
          <a:blip r:embed="rId4"/>
          <a:srcRect l="35647" t="0" r="0" b="0"/>
          <a:stretch/>
        </p:blipFill>
        <p:spPr>
          <a:xfrm>
            <a:off x="0" y="2892240"/>
            <a:ext cx="1521360" cy="2364480"/>
          </a:xfrm>
          <a:prstGeom prst="rect">
            <a:avLst/>
          </a:prstGeom>
          <a:ln>
            <a:noFill/>
          </a:ln>
        </p:spPr>
      </p:pic>
      <p:sp>
        <p:nvSpPr>
          <p:cNvPr id="46"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360" cy="1140480"/>
          </a:xfrm>
          <a:prstGeom prst="rect">
            <a:avLst/>
          </a:prstGeom>
          <a:ln>
            <a:noFill/>
          </a:ln>
        </p:spPr>
      </p:pic>
      <p:pic>
        <p:nvPicPr>
          <p:cNvPr id="48" name="Picture 9" descr=""/>
          <p:cNvPicPr/>
          <p:nvPr/>
        </p:nvPicPr>
        <p:blipFill>
          <a:blip r:embed="rId6"/>
          <a:srcRect l="0" t="0" r="0" b="23333"/>
          <a:stretch/>
        </p:blipFill>
        <p:spPr>
          <a:xfrm>
            <a:off x="8605800" y="6095880"/>
            <a:ext cx="992520" cy="761040"/>
          </a:xfrm>
          <a:prstGeom prst="rect">
            <a:avLst/>
          </a:prstGeom>
          <a:ln>
            <a:noFill/>
          </a:ln>
        </p:spPr>
      </p:pic>
      <p:sp>
        <p:nvSpPr>
          <p:cNvPr id="49"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5960" cy="4187160"/>
          </a:xfrm>
          <a:prstGeom prst="rect">
            <a:avLst/>
          </a:prstGeom>
          <a:ln>
            <a:noFill/>
          </a:ln>
        </p:spPr>
      </p:pic>
      <p:pic>
        <p:nvPicPr>
          <p:cNvPr id="89" name="Picture 6" descr=""/>
          <p:cNvPicPr/>
          <p:nvPr/>
        </p:nvPicPr>
        <p:blipFill>
          <a:blip r:embed="rId4"/>
          <a:srcRect l="35647" t="0" r="0" b="0"/>
          <a:stretch/>
        </p:blipFill>
        <p:spPr>
          <a:xfrm>
            <a:off x="0" y="2892240"/>
            <a:ext cx="1521360" cy="2364480"/>
          </a:xfrm>
          <a:prstGeom prst="rect">
            <a:avLst/>
          </a:prstGeom>
          <a:ln>
            <a:noFill/>
          </a:ln>
        </p:spPr>
      </p:pic>
      <p:sp>
        <p:nvSpPr>
          <p:cNvPr id="90"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2360" cy="1140480"/>
          </a:xfrm>
          <a:prstGeom prst="rect">
            <a:avLst/>
          </a:prstGeom>
          <a:ln>
            <a:noFill/>
          </a:ln>
        </p:spPr>
      </p:pic>
      <p:pic>
        <p:nvPicPr>
          <p:cNvPr id="92" name="Picture 9" descr=""/>
          <p:cNvPicPr/>
          <p:nvPr/>
        </p:nvPicPr>
        <p:blipFill>
          <a:blip r:embed="rId6"/>
          <a:srcRect l="0" t="0" r="0" b="23333"/>
          <a:stretch/>
        </p:blipFill>
        <p:spPr>
          <a:xfrm>
            <a:off x="8605800" y="6095880"/>
            <a:ext cx="992520" cy="761040"/>
          </a:xfrm>
          <a:prstGeom prst="rect">
            <a:avLst/>
          </a:prstGeom>
          <a:ln>
            <a:noFill/>
          </a:ln>
        </p:spPr>
      </p:pic>
      <p:sp>
        <p:nvSpPr>
          <p:cNvPr id="93"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95" name="PlaceHolder 4"/>
          <p:cNvSpPr>
            <a:spLocks noGrp="1"/>
          </p:cNvSpPr>
          <p:nvPr>
            <p:ph type="body"/>
          </p:nvPr>
        </p:nvSpPr>
        <p:spPr>
          <a:xfrm>
            <a:off x="609480" y="160452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6" name="PlaceHolder 5"/>
          <p:cNvSpPr>
            <a:spLocks noGrp="1"/>
          </p:cNvSpPr>
          <p:nvPr>
            <p:ph type="body"/>
          </p:nvPr>
        </p:nvSpPr>
        <p:spPr>
          <a:xfrm>
            <a:off x="609480" y="368208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3" name="Picture 7" descr=""/>
          <p:cNvPicPr/>
          <p:nvPr/>
        </p:nvPicPr>
        <p:blipFill>
          <a:blip r:embed="rId3"/>
          <a:srcRect l="3610" t="0" r="0" b="0"/>
          <a:stretch/>
        </p:blipFill>
        <p:spPr>
          <a:xfrm>
            <a:off x="0" y="2669760"/>
            <a:ext cx="4035960" cy="4187160"/>
          </a:xfrm>
          <a:prstGeom prst="rect">
            <a:avLst/>
          </a:prstGeom>
          <a:ln>
            <a:noFill/>
          </a:ln>
        </p:spPr>
      </p:pic>
      <p:pic>
        <p:nvPicPr>
          <p:cNvPr id="134" name="Picture 6" descr=""/>
          <p:cNvPicPr/>
          <p:nvPr/>
        </p:nvPicPr>
        <p:blipFill>
          <a:blip r:embed="rId4"/>
          <a:srcRect l="35647" t="0" r="0" b="0"/>
          <a:stretch/>
        </p:blipFill>
        <p:spPr>
          <a:xfrm>
            <a:off x="0" y="2892240"/>
            <a:ext cx="1521360" cy="2364480"/>
          </a:xfrm>
          <a:prstGeom prst="rect">
            <a:avLst/>
          </a:prstGeom>
          <a:ln>
            <a:noFill/>
          </a:ln>
        </p:spPr>
      </p:pic>
      <p:sp>
        <p:nvSpPr>
          <p:cNvPr id="135"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36" name="Picture 8" descr=""/>
          <p:cNvPicPr/>
          <p:nvPr/>
        </p:nvPicPr>
        <p:blipFill>
          <a:blip r:embed="rId5"/>
          <a:srcRect l="0" t="28812" r="0" b="0"/>
          <a:stretch/>
        </p:blipFill>
        <p:spPr>
          <a:xfrm>
            <a:off x="7999560" y="0"/>
            <a:ext cx="1602360" cy="1140480"/>
          </a:xfrm>
          <a:prstGeom prst="rect">
            <a:avLst/>
          </a:prstGeom>
          <a:ln>
            <a:noFill/>
          </a:ln>
        </p:spPr>
      </p:pic>
      <p:pic>
        <p:nvPicPr>
          <p:cNvPr id="137" name="Picture 9" descr=""/>
          <p:cNvPicPr/>
          <p:nvPr/>
        </p:nvPicPr>
        <p:blipFill>
          <a:blip r:embed="rId6"/>
          <a:srcRect l="0" t="0" r="0" b="23333"/>
          <a:stretch/>
        </p:blipFill>
        <p:spPr>
          <a:xfrm>
            <a:off x="8605800" y="6095880"/>
            <a:ext cx="992520" cy="761040"/>
          </a:xfrm>
          <a:prstGeom prst="rect">
            <a:avLst/>
          </a:prstGeom>
          <a:ln>
            <a:noFill/>
          </a:ln>
        </p:spPr>
      </p:pic>
      <p:sp>
        <p:nvSpPr>
          <p:cNvPr id="138"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9"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40" name="PlaceHolder 4"/>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41" name="PlaceHolder 5"/>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78" name="Picture 7" descr=""/>
          <p:cNvPicPr/>
          <p:nvPr/>
        </p:nvPicPr>
        <p:blipFill>
          <a:blip r:embed="rId3"/>
          <a:srcRect l="3610" t="0" r="0" b="0"/>
          <a:stretch/>
        </p:blipFill>
        <p:spPr>
          <a:xfrm>
            <a:off x="0" y="2669760"/>
            <a:ext cx="4035960" cy="4187160"/>
          </a:xfrm>
          <a:prstGeom prst="rect">
            <a:avLst/>
          </a:prstGeom>
          <a:ln>
            <a:noFill/>
          </a:ln>
        </p:spPr>
      </p:pic>
      <p:pic>
        <p:nvPicPr>
          <p:cNvPr id="179" name="Picture 6" descr=""/>
          <p:cNvPicPr/>
          <p:nvPr/>
        </p:nvPicPr>
        <p:blipFill>
          <a:blip r:embed="rId4"/>
          <a:srcRect l="35647" t="0" r="0" b="0"/>
          <a:stretch/>
        </p:blipFill>
        <p:spPr>
          <a:xfrm>
            <a:off x="0" y="2892240"/>
            <a:ext cx="1521360" cy="2364480"/>
          </a:xfrm>
          <a:prstGeom prst="rect">
            <a:avLst/>
          </a:prstGeom>
          <a:ln>
            <a:noFill/>
          </a:ln>
        </p:spPr>
      </p:pic>
      <p:sp>
        <p:nvSpPr>
          <p:cNvPr id="180"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81" name="Picture 8" descr=""/>
          <p:cNvPicPr/>
          <p:nvPr/>
        </p:nvPicPr>
        <p:blipFill>
          <a:blip r:embed="rId5"/>
          <a:srcRect l="0" t="28812" r="0" b="0"/>
          <a:stretch/>
        </p:blipFill>
        <p:spPr>
          <a:xfrm>
            <a:off x="7999560" y="0"/>
            <a:ext cx="1602360" cy="1140480"/>
          </a:xfrm>
          <a:prstGeom prst="rect">
            <a:avLst/>
          </a:prstGeom>
          <a:ln>
            <a:noFill/>
          </a:ln>
        </p:spPr>
      </p:pic>
      <p:pic>
        <p:nvPicPr>
          <p:cNvPr id="182" name="Picture 9" descr=""/>
          <p:cNvPicPr/>
          <p:nvPr/>
        </p:nvPicPr>
        <p:blipFill>
          <a:blip r:embed="rId6"/>
          <a:srcRect l="0" t="0" r="0" b="23333"/>
          <a:stretch/>
        </p:blipFill>
        <p:spPr>
          <a:xfrm>
            <a:off x="8605800" y="6095880"/>
            <a:ext cx="992520" cy="761040"/>
          </a:xfrm>
          <a:prstGeom prst="rect">
            <a:avLst/>
          </a:prstGeom>
          <a:ln>
            <a:noFill/>
          </a:ln>
        </p:spPr>
      </p:pic>
      <p:sp>
        <p:nvSpPr>
          <p:cNvPr id="183"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4"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8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22" name="Picture 7" descr=""/>
          <p:cNvPicPr/>
          <p:nvPr/>
        </p:nvPicPr>
        <p:blipFill>
          <a:blip r:embed="rId3"/>
          <a:srcRect l="3610" t="0" r="0" b="0"/>
          <a:stretch/>
        </p:blipFill>
        <p:spPr>
          <a:xfrm>
            <a:off x="0" y="2669760"/>
            <a:ext cx="4035960" cy="4187160"/>
          </a:xfrm>
          <a:prstGeom prst="rect">
            <a:avLst/>
          </a:prstGeom>
          <a:ln>
            <a:noFill/>
          </a:ln>
        </p:spPr>
      </p:pic>
      <p:pic>
        <p:nvPicPr>
          <p:cNvPr id="223" name="Picture 6" descr=""/>
          <p:cNvPicPr/>
          <p:nvPr/>
        </p:nvPicPr>
        <p:blipFill>
          <a:blip r:embed="rId4"/>
          <a:srcRect l="35647" t="0" r="0" b="0"/>
          <a:stretch/>
        </p:blipFill>
        <p:spPr>
          <a:xfrm>
            <a:off x="0" y="2892240"/>
            <a:ext cx="1521360" cy="2364480"/>
          </a:xfrm>
          <a:prstGeom prst="rect">
            <a:avLst/>
          </a:prstGeom>
          <a:ln>
            <a:noFill/>
          </a:ln>
        </p:spPr>
      </p:pic>
      <p:sp>
        <p:nvSpPr>
          <p:cNvPr id="224"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25" name="Picture 8" descr=""/>
          <p:cNvPicPr/>
          <p:nvPr/>
        </p:nvPicPr>
        <p:blipFill>
          <a:blip r:embed="rId5"/>
          <a:srcRect l="0" t="28812" r="0" b="0"/>
          <a:stretch/>
        </p:blipFill>
        <p:spPr>
          <a:xfrm>
            <a:off x="7999560" y="0"/>
            <a:ext cx="1602360" cy="1140480"/>
          </a:xfrm>
          <a:prstGeom prst="rect">
            <a:avLst/>
          </a:prstGeom>
          <a:ln>
            <a:noFill/>
          </a:ln>
        </p:spPr>
      </p:pic>
      <p:pic>
        <p:nvPicPr>
          <p:cNvPr id="226" name="Picture 9" descr=""/>
          <p:cNvPicPr/>
          <p:nvPr/>
        </p:nvPicPr>
        <p:blipFill>
          <a:blip r:embed="rId6"/>
          <a:srcRect l="0" t="0" r="0" b="23333"/>
          <a:stretch/>
        </p:blipFill>
        <p:spPr>
          <a:xfrm>
            <a:off x="8605800" y="6095880"/>
            <a:ext cx="992520" cy="761040"/>
          </a:xfrm>
          <a:prstGeom prst="rect">
            <a:avLst/>
          </a:prstGeom>
          <a:ln>
            <a:noFill/>
          </a:ln>
        </p:spPr>
      </p:pic>
      <p:sp>
        <p:nvSpPr>
          <p:cNvPr id="227"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8"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29" name="PlaceHolder 4"/>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66" name="Picture 7" descr=""/>
          <p:cNvPicPr/>
          <p:nvPr/>
        </p:nvPicPr>
        <p:blipFill>
          <a:blip r:embed="rId3"/>
          <a:srcRect l="3610" t="0" r="0" b="0"/>
          <a:stretch/>
        </p:blipFill>
        <p:spPr>
          <a:xfrm>
            <a:off x="0" y="2669760"/>
            <a:ext cx="4035960" cy="4187160"/>
          </a:xfrm>
          <a:prstGeom prst="rect">
            <a:avLst/>
          </a:prstGeom>
          <a:ln>
            <a:noFill/>
          </a:ln>
        </p:spPr>
      </p:pic>
      <p:pic>
        <p:nvPicPr>
          <p:cNvPr id="267" name="Picture 6" descr=""/>
          <p:cNvPicPr/>
          <p:nvPr/>
        </p:nvPicPr>
        <p:blipFill>
          <a:blip r:embed="rId4"/>
          <a:srcRect l="35647" t="0" r="0" b="0"/>
          <a:stretch/>
        </p:blipFill>
        <p:spPr>
          <a:xfrm>
            <a:off x="0" y="2892240"/>
            <a:ext cx="1521360" cy="2364480"/>
          </a:xfrm>
          <a:prstGeom prst="rect">
            <a:avLst/>
          </a:prstGeom>
          <a:ln>
            <a:noFill/>
          </a:ln>
        </p:spPr>
      </p:pic>
      <p:sp>
        <p:nvSpPr>
          <p:cNvPr id="268"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69" name="Picture 8" descr=""/>
          <p:cNvPicPr/>
          <p:nvPr/>
        </p:nvPicPr>
        <p:blipFill>
          <a:blip r:embed="rId5"/>
          <a:srcRect l="0" t="28812" r="0" b="0"/>
          <a:stretch/>
        </p:blipFill>
        <p:spPr>
          <a:xfrm>
            <a:off x="7999560" y="0"/>
            <a:ext cx="1602360" cy="1140480"/>
          </a:xfrm>
          <a:prstGeom prst="rect">
            <a:avLst/>
          </a:prstGeom>
          <a:ln>
            <a:noFill/>
          </a:ln>
        </p:spPr>
      </p:pic>
      <p:pic>
        <p:nvPicPr>
          <p:cNvPr id="270" name="Picture 9" descr=""/>
          <p:cNvPicPr/>
          <p:nvPr/>
        </p:nvPicPr>
        <p:blipFill>
          <a:blip r:embed="rId6"/>
          <a:srcRect l="0" t="0" r="0" b="23333"/>
          <a:stretch/>
        </p:blipFill>
        <p:spPr>
          <a:xfrm>
            <a:off x="8605800" y="6095880"/>
            <a:ext cx="992520" cy="761040"/>
          </a:xfrm>
          <a:prstGeom prst="rect">
            <a:avLst/>
          </a:prstGeom>
          <a:ln>
            <a:noFill/>
          </a:ln>
        </p:spPr>
      </p:pic>
      <p:sp>
        <p:nvSpPr>
          <p:cNvPr id="271"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72" name="PlaceHolder 3"/>
          <p:cNvSpPr>
            <a:spLocks noGrp="1"/>
          </p:cNvSpPr>
          <p:nvPr>
            <p:ph type="title"/>
          </p:nvPr>
        </p:nvSpPr>
        <p:spPr>
          <a:xfrm>
            <a:off x="646200" y="452880"/>
            <a:ext cx="9403560" cy="1399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73"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eg"/><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40.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7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jpe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Picture 10" descr=""/>
          <p:cNvPicPr/>
          <p:nvPr/>
        </p:nvPicPr>
        <p:blipFill>
          <a:blip r:embed="rId1"/>
          <a:stretch/>
        </p:blipFill>
        <p:spPr>
          <a:xfrm>
            <a:off x="8553240" y="502920"/>
            <a:ext cx="3521160" cy="3521160"/>
          </a:xfrm>
          <a:prstGeom prst="rect">
            <a:avLst/>
          </a:prstGeom>
          <a:ln>
            <a:noFill/>
          </a:ln>
        </p:spPr>
      </p:pic>
      <p:sp>
        <p:nvSpPr>
          <p:cNvPr id="311" name="CustomShape 1"/>
          <p:cNvSpPr/>
          <p:nvPr/>
        </p:nvSpPr>
        <p:spPr>
          <a:xfrm>
            <a:off x="1154880" y="1447920"/>
            <a:ext cx="8824680" cy="332856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Cryptography</a:t>
            </a:r>
            <a:endParaRPr b="0" lang="en-US" sz="7200" spc="-1" strike="noStrike">
              <a:latin typeface="Arial"/>
            </a:endParaRPr>
          </a:p>
        </p:txBody>
      </p:sp>
      <p:pic>
        <p:nvPicPr>
          <p:cNvPr id="312" name="Picture 3" descr=""/>
          <p:cNvPicPr/>
          <p:nvPr/>
        </p:nvPicPr>
        <p:blipFill>
          <a:blip r:embed="rId2"/>
          <a:stretch/>
        </p:blipFill>
        <p:spPr>
          <a:xfrm>
            <a:off x="3070800" y="432000"/>
            <a:ext cx="2652840" cy="3041640"/>
          </a:xfrm>
          <a:prstGeom prst="rect">
            <a:avLst/>
          </a:prstGeom>
          <a:ln>
            <a:noFill/>
          </a:ln>
        </p:spPr>
      </p:pic>
      <p:pic>
        <p:nvPicPr>
          <p:cNvPr id="313" name="Picture 4" descr=""/>
          <p:cNvPicPr/>
          <p:nvPr/>
        </p:nvPicPr>
        <p:blipFill>
          <a:blip r:embed="rId3"/>
          <a:stretch/>
        </p:blipFill>
        <p:spPr>
          <a:xfrm>
            <a:off x="370080" y="263880"/>
            <a:ext cx="2025360" cy="2025360"/>
          </a:xfrm>
          <a:prstGeom prst="rect">
            <a:avLst/>
          </a:prstGeom>
          <a:ln>
            <a:noFill/>
          </a:ln>
        </p:spPr>
      </p:pic>
      <p:pic>
        <p:nvPicPr>
          <p:cNvPr id="314" name="Picture 5" descr=""/>
          <p:cNvPicPr/>
          <p:nvPr/>
        </p:nvPicPr>
        <p:blipFill>
          <a:blip r:embed="rId4"/>
          <a:stretch/>
        </p:blipFill>
        <p:spPr>
          <a:xfrm>
            <a:off x="6609240" y="793800"/>
            <a:ext cx="1636560" cy="2317680"/>
          </a:xfrm>
          <a:prstGeom prst="rect">
            <a:avLst/>
          </a:prstGeom>
          <a:ln>
            <a:noFill/>
          </a:ln>
        </p:spPr>
      </p:pic>
      <p:pic>
        <p:nvPicPr>
          <p:cNvPr id="315" name="Picture 6" descr=""/>
          <p:cNvPicPr/>
          <p:nvPr/>
        </p:nvPicPr>
        <p:blipFill>
          <a:blip r:embed="rId5"/>
          <a:stretch/>
        </p:blipFill>
        <p:spPr>
          <a:xfrm>
            <a:off x="352080" y="4742640"/>
            <a:ext cx="3122280" cy="2034000"/>
          </a:xfrm>
          <a:prstGeom prst="rect">
            <a:avLst/>
          </a:prstGeom>
          <a:ln>
            <a:noFill/>
          </a:ln>
        </p:spPr>
      </p:pic>
      <p:sp>
        <p:nvSpPr>
          <p:cNvPr id="316" name="CustomShape 2"/>
          <p:cNvSpPr/>
          <p:nvPr/>
        </p:nvSpPr>
        <p:spPr>
          <a:xfrm>
            <a:off x="3673440" y="5265720"/>
            <a:ext cx="417672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Century Gothic"/>
                <a:ea typeface="DejaVu Sans"/>
              </a:rPr>
              <a:t>guvfvfnarknzcyrgrkggbqrzbafgengrnprnfnepvcurevubcrlbhjvyyrawblguvfjngpu</a:t>
            </a:r>
            <a:endParaRPr b="0" lang="en-US" sz="1800" spc="-1" strike="noStrike">
              <a:latin typeface="Arial"/>
            </a:endParaRPr>
          </a:p>
        </p:txBody>
      </p:sp>
      <p:pic>
        <p:nvPicPr>
          <p:cNvPr id="317" name="Picture 9" descr=""/>
          <p:cNvPicPr/>
          <p:nvPr/>
        </p:nvPicPr>
        <p:blipFill>
          <a:blip r:embed="rId6"/>
          <a:stretch/>
        </p:blipFill>
        <p:spPr>
          <a:xfrm>
            <a:off x="8252280" y="2969640"/>
            <a:ext cx="2791440" cy="374436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II: Nazis, Blitzkrieg and the Enigma</a:t>
            </a:r>
            <a:endParaRPr b="0" lang="en-US" sz="4200" spc="-1" strike="noStrike">
              <a:latin typeface="Arial"/>
            </a:endParaRPr>
          </a:p>
        </p:txBody>
      </p:sp>
      <p:sp>
        <p:nvSpPr>
          <p:cNvPr id="352"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German forces, including their allies Japan and Italy, were hugely outnumbered by their enemies</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Relied on surprise attacks to prevent enemy forces to gather at points of attack aka Blitzkrieg</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Coordinating large army movements needed cutting edge encryption of communication</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Enigma</a:t>
            </a:r>
            <a:endParaRPr b="0" lang="en-US" sz="2000" spc="-1" strike="noStrike">
              <a:latin typeface="Arial"/>
            </a:endParaRPr>
          </a:p>
        </p:txBody>
      </p:sp>
      <p:pic>
        <p:nvPicPr>
          <p:cNvPr id="353" name="Picture 3" descr=""/>
          <p:cNvPicPr/>
          <p:nvPr/>
        </p:nvPicPr>
        <p:blipFill>
          <a:blip r:embed="rId1"/>
          <a:stretch/>
        </p:blipFill>
        <p:spPr>
          <a:xfrm>
            <a:off x="9393120" y="3205800"/>
            <a:ext cx="2652840" cy="30416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Enigma</a:t>
            </a:r>
            <a:endParaRPr b="0" lang="en-US" sz="4200" spc="-1" strike="noStrike">
              <a:latin typeface="Arial"/>
            </a:endParaRPr>
          </a:p>
        </p:txBody>
      </p:sp>
      <p:pic>
        <p:nvPicPr>
          <p:cNvPr id="355" name="" descr=""/>
          <p:cNvPicPr/>
          <p:nvPr/>
        </p:nvPicPr>
        <p:blipFill>
          <a:blip r:embed="rId1"/>
          <a:stretch/>
        </p:blipFill>
        <p:spPr>
          <a:xfrm>
            <a:off x="0" y="-182880"/>
            <a:ext cx="12162240" cy="70398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Flaws of the Enigma</a:t>
            </a:r>
            <a:endParaRPr b="0" lang="en-US" sz="4200" spc="-1" strike="noStrike">
              <a:latin typeface="Arial"/>
            </a:endParaRPr>
          </a:p>
        </p:txBody>
      </p:sp>
      <p:sp>
        <p:nvSpPr>
          <p:cNvPr id="357" name="CustomShape 2"/>
          <p:cNvSpPr/>
          <p:nvPr/>
        </p:nvSpPr>
        <p:spPr>
          <a:xfrm>
            <a:off x="1463040" y="2286000"/>
            <a:ext cx="7863120" cy="857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Letter could not encode to itself =&gt; negative fingerprint</a:t>
            </a:r>
            <a:endParaRPr b="0" lang="en-US" sz="1800" spc="-1" strike="noStrike">
              <a:latin typeface="Arial"/>
            </a:endParaRPr>
          </a:p>
          <a:p>
            <a:pPr>
              <a:lnSpc>
                <a:spcPct val="100000"/>
              </a:lnSpc>
            </a:pPr>
            <a:r>
              <a:rPr b="0" lang="en-US" sz="1800" spc="-1" strike="noStrike">
                <a:solidFill>
                  <a:srgbClr val="000000"/>
                </a:solidFill>
                <a:latin typeface="Arial"/>
                <a:ea typeface="DejaVu Sans"/>
              </a:rPr>
              <a:t>Start position of the rotors were to be set randomly by operator =&gt; bias</a:t>
            </a:r>
            <a:endParaRPr b="0" lang="en-US" sz="1800" spc="-1" strike="noStrike">
              <a:latin typeface="Arial"/>
            </a:endParaRPr>
          </a:p>
          <a:p>
            <a:pPr>
              <a:lnSpc>
                <a:spcPct val="100000"/>
              </a:lnSpc>
            </a:pPr>
            <a:r>
              <a:rPr b="0" lang="en-US" sz="1800" spc="-1" strike="noStrike">
                <a:solidFill>
                  <a:srgbClr val="000000"/>
                </a:solidFill>
                <a:latin typeface="Arial"/>
                <a:ea typeface="DejaVu Sans"/>
              </a:rPr>
              <a:t>Predictable cribs in the cipher “Wetterbericht” or “Heil Hitler”</a:t>
            </a:r>
            <a:endParaRPr b="0" lang="en-US"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Human bias in randomness</a:t>
            </a:r>
            <a:endParaRPr b="0" lang="en-US" sz="4200" spc="-1" strike="noStrike">
              <a:latin typeface="Arial"/>
            </a:endParaRPr>
          </a:p>
        </p:txBody>
      </p:sp>
      <p:sp>
        <p:nvSpPr>
          <p:cNvPr id="359" name="CustomShape 2"/>
          <p:cNvSpPr/>
          <p:nvPr/>
        </p:nvSpPr>
        <p:spPr>
          <a:xfrm>
            <a:off x="1103400" y="2053080"/>
            <a:ext cx="8945640" cy="200016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1010010011110011010111001011110101000111000100000001111000111100011100010100001101000010100001101111</a:t>
            </a:r>
            <a:endParaRPr b="0" lang="en-US" sz="3200" spc="-1" strike="noStrike">
              <a:latin typeface="Arial"/>
            </a:endParaRPr>
          </a:p>
        </p:txBody>
      </p:sp>
      <p:sp>
        <p:nvSpPr>
          <p:cNvPr id="360" name="CustomShape 3"/>
          <p:cNvSpPr/>
          <p:nvPr/>
        </p:nvSpPr>
        <p:spPr>
          <a:xfrm>
            <a:off x="1103400" y="4244400"/>
            <a:ext cx="8945640" cy="200016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101101101101010101010101011010101010101010101010101010101010101010101001101010011010101010101010101</a:t>
            </a:r>
            <a:endParaRPr b="0" lang="en-US" sz="32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Frequency analysis:</a:t>
            </a:r>
            <a:endParaRPr b="0" lang="en-US" sz="4200" spc="-1" strike="noStrike">
              <a:latin typeface="Arial"/>
            </a:endParaRPr>
          </a:p>
        </p:txBody>
      </p:sp>
      <p:pic>
        <p:nvPicPr>
          <p:cNvPr id="362" name="" descr=""/>
          <p:cNvPicPr/>
          <p:nvPr/>
        </p:nvPicPr>
        <p:blipFill>
          <a:blip r:embed="rId1"/>
          <a:srcRect l="0" t="28165" r="0" b="0"/>
          <a:stretch/>
        </p:blipFill>
        <p:spPr>
          <a:xfrm>
            <a:off x="6512040" y="1956960"/>
            <a:ext cx="5100120" cy="4248720"/>
          </a:xfrm>
          <a:prstGeom prst="rect">
            <a:avLst/>
          </a:prstGeom>
          <a:ln>
            <a:noFill/>
          </a:ln>
        </p:spPr>
      </p:pic>
      <p:pic>
        <p:nvPicPr>
          <p:cNvPr id="363" name="" descr=""/>
          <p:cNvPicPr/>
          <p:nvPr/>
        </p:nvPicPr>
        <p:blipFill>
          <a:blip r:embed="rId2"/>
          <a:srcRect l="0" t="28131" r="0" b="0"/>
          <a:stretch/>
        </p:blipFill>
        <p:spPr>
          <a:xfrm>
            <a:off x="640080" y="1956960"/>
            <a:ext cx="5078880" cy="426024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2300040" y="2531880"/>
            <a:ext cx="9403560" cy="139932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Security by obscurity</a:t>
            </a:r>
            <a:endParaRPr b="0" lang="en-US" sz="42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 descr=""/>
          <p:cNvPicPr/>
          <p:nvPr/>
        </p:nvPicPr>
        <p:blipFill>
          <a:blip r:embed="rId1"/>
          <a:stretch/>
        </p:blipFill>
        <p:spPr>
          <a:xfrm>
            <a:off x="2382480" y="822960"/>
            <a:ext cx="7126560" cy="56574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6" name="" descr=""/>
          <p:cNvPicPr/>
          <p:nvPr/>
        </p:nvPicPr>
        <p:blipFill>
          <a:blip r:embed="rId1"/>
          <a:stretch/>
        </p:blipFill>
        <p:spPr>
          <a:xfrm>
            <a:off x="360" y="6531120"/>
            <a:ext cx="3291120" cy="329760"/>
          </a:xfrm>
          <a:prstGeom prst="rect">
            <a:avLst/>
          </a:prstGeom>
          <a:ln>
            <a:noFill/>
          </a:ln>
        </p:spPr>
      </p:pic>
      <p:sp>
        <p:nvSpPr>
          <p:cNvPr id="367" name="CustomShape 1"/>
          <p:cNvSpPr/>
          <p:nvPr/>
        </p:nvSpPr>
        <p:spPr>
          <a:xfrm>
            <a:off x="609480" y="1604520"/>
            <a:ext cx="10972080" cy="3976920"/>
          </a:xfrm>
          <a:prstGeom prst="rect">
            <a:avLst/>
          </a:prstGeom>
          <a:noFill/>
          <a:ln>
            <a:noFill/>
          </a:ln>
        </p:spPr>
        <p:style>
          <a:lnRef idx="0"/>
          <a:fillRef idx="0"/>
          <a:effectRef idx="0"/>
          <a:fontRef idx="minor"/>
        </p:style>
        <p:txBody>
          <a:bodyPr lIns="0" rIns="0" tIns="0" bIns="0" anchor="ctr"/>
          <a:p>
            <a:pPr marL="216000" indent="-215640">
              <a:lnSpc>
                <a:spcPct val="100000"/>
              </a:lnSpc>
              <a:buClr>
                <a:srgbClr val="000000"/>
              </a:buClr>
              <a:buSzPct val="45000"/>
              <a:buFont typeface="Wingdings" charset="2"/>
              <a:buChar char=""/>
            </a:pPr>
            <a:r>
              <a:rPr b="0" lang="en-US" sz="3200" spc="-1" strike="noStrike">
                <a:solidFill>
                  <a:srgbClr val="ffffff"/>
                </a:solidFill>
                <a:latin typeface="Arial"/>
              </a:rPr>
              <a:t>Public key to encipher</a:t>
            </a:r>
            <a:endParaRPr b="0" lang="en-US" sz="3200" spc="-1" strike="noStrike">
              <a:latin typeface="Arial"/>
            </a:endParaRPr>
          </a:p>
          <a:p>
            <a:pPr marL="216000" indent="-215640">
              <a:lnSpc>
                <a:spcPct val="100000"/>
              </a:lnSpc>
              <a:buClr>
                <a:srgbClr val="000000"/>
              </a:buClr>
              <a:buSzPct val="45000"/>
              <a:buFont typeface="Wingdings" charset="2"/>
              <a:buChar char=""/>
            </a:pPr>
            <a:r>
              <a:rPr b="0" lang="en-US" sz="3200" spc="-1" strike="noStrike">
                <a:solidFill>
                  <a:srgbClr val="ffffff"/>
                </a:solidFill>
                <a:latin typeface="Arial"/>
              </a:rPr>
              <a:t>Private key to decipher</a:t>
            </a:r>
            <a:endParaRPr b="0" lang="en-US" sz="3200" spc="-1" strike="noStrike">
              <a:latin typeface="Arial"/>
            </a:endParaRPr>
          </a:p>
          <a:p>
            <a:pPr marL="216000" indent="-215640">
              <a:lnSpc>
                <a:spcPct val="100000"/>
              </a:lnSpc>
              <a:buClr>
                <a:srgbClr val="000000"/>
              </a:buClr>
              <a:buSzPct val="45000"/>
              <a:buFont typeface="Wingdings" charset="2"/>
              <a:buChar char=""/>
            </a:pPr>
            <a:r>
              <a:rPr b="0" lang="en-US" sz="3200" spc="-1" strike="noStrike">
                <a:solidFill>
                  <a:srgbClr val="ffffff"/>
                </a:solidFill>
                <a:latin typeface="Arial"/>
              </a:rPr>
              <a:t>Based on complex mathematical functions</a:t>
            </a:r>
            <a:endParaRPr b="0" lang="en-US" sz="3200" spc="-1" strike="noStrike">
              <a:latin typeface="Arial"/>
            </a:endParaRPr>
          </a:p>
          <a:p>
            <a:pPr lvl="1" marL="432000" indent="-215640">
              <a:lnSpc>
                <a:spcPct val="100000"/>
              </a:lnSpc>
              <a:buClr>
                <a:srgbClr val="000000"/>
              </a:buClr>
              <a:buSzPct val="45000"/>
              <a:buFont typeface="Wingdings" charset="2"/>
              <a:buChar char=""/>
            </a:pPr>
            <a:r>
              <a:rPr b="0" lang="en-US" sz="3200" spc="-1" strike="noStrike">
                <a:solidFill>
                  <a:srgbClr val="ffffff"/>
                </a:solidFill>
                <a:latin typeface="Arial"/>
              </a:rPr>
              <a:t>Easy to solve in one direction</a:t>
            </a:r>
            <a:endParaRPr b="0" lang="en-US" sz="3200" spc="-1" strike="noStrike">
              <a:latin typeface="Arial"/>
            </a:endParaRPr>
          </a:p>
          <a:p>
            <a:pPr lvl="1" marL="432000" indent="-215640">
              <a:lnSpc>
                <a:spcPct val="100000"/>
              </a:lnSpc>
              <a:buClr>
                <a:srgbClr val="000000"/>
              </a:buClr>
              <a:buSzPct val="45000"/>
              <a:buFont typeface="Wingdings" charset="2"/>
              <a:buChar char=""/>
            </a:pPr>
            <a:r>
              <a:rPr b="0" lang="en-US" sz="3200" spc="-1" strike="noStrike">
                <a:solidFill>
                  <a:srgbClr val="ffffff"/>
                </a:solidFill>
                <a:latin typeface="Arial"/>
              </a:rPr>
              <a:t>Very difficult / impossible to solve the other direction </a:t>
            </a:r>
            <a:endParaRPr b="0" lang="en-US" sz="3200" spc="-1" strike="noStrike">
              <a:latin typeface="Arial"/>
            </a:endParaRPr>
          </a:p>
          <a:p>
            <a:pPr marL="216000" indent="-215640">
              <a:lnSpc>
                <a:spcPct val="100000"/>
              </a:lnSpc>
              <a:buClr>
                <a:srgbClr val="000000"/>
              </a:buClr>
              <a:buSzPct val="45000"/>
              <a:buFont typeface="Wingdings" charset="2"/>
              <a:buChar char=""/>
            </a:pPr>
            <a:r>
              <a:rPr b="0" lang="en-US" sz="3200" spc="-1" strike="noStrike">
                <a:solidFill>
                  <a:srgbClr val="ffffff"/>
                </a:solidFill>
                <a:latin typeface="Arial"/>
              </a:rPr>
              <a:t> </a:t>
            </a:r>
            <a:endParaRPr b="0" lang="en-US" sz="3200" spc="-1" strike="noStrike">
              <a:latin typeface="Arial"/>
            </a:endParaRPr>
          </a:p>
        </p:txBody>
      </p:sp>
      <p:sp>
        <p:nvSpPr>
          <p:cNvPr id="368" name="CustomShape 2"/>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Asynchronous encryption and public keys</a:t>
            </a:r>
            <a:endParaRPr b="0" lang="en-US" sz="4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646200" y="452880"/>
            <a:ext cx="9403560" cy="13993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Future challenges for asynchronous encryption</a:t>
            </a:r>
            <a:endParaRPr b="0" lang="en-US" sz="4400" spc="-1" strike="noStrike">
              <a:latin typeface="Arial"/>
            </a:endParaRPr>
          </a:p>
        </p:txBody>
      </p:sp>
      <p:sp>
        <p:nvSpPr>
          <p:cNvPr id="370" name="CustomShape 2"/>
          <p:cNvSpPr/>
          <p:nvPr/>
        </p:nvSpPr>
        <p:spPr>
          <a:xfrm>
            <a:off x="640440" y="2468880"/>
            <a:ext cx="109720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Based on complex mathematical problems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Never proven to be unbreakable</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Just very difficult to break</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Any moment a mathematician could come forward with a solution</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Quantum computers might change everything</a:t>
            </a:r>
            <a:endParaRPr b="0" lang="en-US" sz="32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1203120" y="2651760"/>
            <a:ext cx="9403560" cy="13993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Quantum cryptography</a:t>
            </a:r>
            <a:endParaRPr b="0" lang="en-US" sz="44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Content:</a:t>
            </a:r>
            <a:endParaRPr b="0" lang="en-US" sz="4200" spc="-1" strike="noStrike">
              <a:latin typeface="Arial"/>
            </a:endParaRPr>
          </a:p>
        </p:txBody>
      </p:sp>
      <p:sp>
        <p:nvSpPr>
          <p:cNvPr id="319" name="CustomShape 2"/>
          <p:cNvSpPr/>
          <p:nvPr/>
        </p:nvSpPr>
        <p:spPr>
          <a:xfrm>
            <a:off x="1103400" y="1166760"/>
            <a:ext cx="8946360" cy="508068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Anique and Julius Ceasar</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Middel Ages, Vigenère, Al Kindi and letter frequency fingerprints</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 and the Zimermann telegramm</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Shannon and walnuts</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asynchronous encryption and SSL</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you‘ll learn:</a:t>
            </a:r>
            <a:endParaRPr b="0" lang="en-US" sz="4200" spc="-1" strike="noStrike">
              <a:latin typeface="Arial"/>
            </a:endParaRPr>
          </a:p>
        </p:txBody>
      </p:sp>
      <p:sp>
        <p:nvSpPr>
          <p:cNvPr id="321"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259452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Ceasar cipher</a:t>
            </a:r>
            <a:endParaRPr b="0" lang="en-US" sz="4200" spc="-1" strike="noStrike">
              <a:latin typeface="Arial"/>
            </a:endParaRPr>
          </a:p>
        </p:txBody>
      </p:sp>
      <p:sp>
        <p:nvSpPr>
          <p:cNvPr id="323" name="CustomShape 2"/>
          <p:cNvSpPr/>
          <p:nvPr/>
        </p:nvSpPr>
        <p:spPr>
          <a:xfrm>
            <a:off x="2269800" y="2336760"/>
            <a:ext cx="8945640" cy="419436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Each letter is converted into a number A=1, B=2,...,Z=26</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On each number the key/shift is added</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New number is reconverted into a letter</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Example with a shift of 5:</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A-&gt;1</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1+5=6</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6-&gt;F</a:t>
            </a:r>
            <a:endParaRPr b="0" lang="en-US" sz="1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Substract the shift to decipher:</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F-&gt;6</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6-5=1</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1-&gt;A</a:t>
            </a:r>
            <a:endParaRPr b="0" lang="en-US" sz="1800" spc="-1" strike="noStrike">
              <a:latin typeface="Arial"/>
            </a:endParaRPr>
          </a:p>
        </p:txBody>
      </p:sp>
      <p:pic>
        <p:nvPicPr>
          <p:cNvPr id="324" name="Picture 3" descr=""/>
          <p:cNvPicPr/>
          <p:nvPr/>
        </p:nvPicPr>
        <p:blipFill>
          <a:blip r:embed="rId1"/>
          <a:stretch/>
        </p:blipFill>
        <p:spPr>
          <a:xfrm>
            <a:off x="7701120" y="139680"/>
            <a:ext cx="2025360" cy="2025360"/>
          </a:xfrm>
          <a:prstGeom prst="rect">
            <a:avLst/>
          </a:prstGeom>
          <a:ln>
            <a:noFill/>
          </a:ln>
        </p:spPr>
      </p:pic>
      <p:pic>
        <p:nvPicPr>
          <p:cNvPr id="325" name="Picture 4" descr=""/>
          <p:cNvPicPr/>
          <p:nvPr/>
        </p:nvPicPr>
        <p:blipFill>
          <a:blip r:embed="rId2"/>
          <a:stretch/>
        </p:blipFill>
        <p:spPr>
          <a:xfrm>
            <a:off x="284400" y="139680"/>
            <a:ext cx="1636560" cy="231768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Al Kindi  801 - 873 AD</a:t>
            </a:r>
            <a:r>
              <a:rPr b="0" lang="en-US" sz="4200" spc="-1" strike="noStrike">
                <a:solidFill>
                  <a:srgbClr val="ebebeb"/>
                </a:solidFill>
                <a:latin typeface="Century Gothic"/>
                <a:ea typeface="DejaVu Sans"/>
              </a:rPr>
              <a:t>	</a:t>
            </a:r>
            <a:endParaRPr b="0" lang="en-US" sz="4200" spc="-1" strike="noStrike">
              <a:latin typeface="Arial"/>
            </a:endParaRPr>
          </a:p>
        </p:txBody>
      </p:sp>
      <p:pic>
        <p:nvPicPr>
          <p:cNvPr id="327" name="Content Placeholder 3" descr=""/>
          <p:cNvPicPr/>
          <p:nvPr/>
        </p:nvPicPr>
        <p:blipFill>
          <a:blip r:embed="rId1"/>
          <a:stretch/>
        </p:blipFill>
        <p:spPr>
          <a:xfrm>
            <a:off x="10050840" y="1390320"/>
            <a:ext cx="1905480" cy="2858760"/>
          </a:xfrm>
          <a:prstGeom prst="rect">
            <a:avLst/>
          </a:prstGeom>
          <a:ln>
            <a:noFill/>
          </a:ln>
        </p:spPr>
      </p:pic>
      <p:pic>
        <p:nvPicPr>
          <p:cNvPr id="328" name="Picture 4" descr=""/>
          <p:cNvPicPr/>
          <p:nvPr/>
        </p:nvPicPr>
        <p:blipFill>
          <a:blip r:embed="rId2"/>
          <a:stretch/>
        </p:blipFill>
        <p:spPr>
          <a:xfrm>
            <a:off x="646200" y="3440160"/>
            <a:ext cx="5351400" cy="3256200"/>
          </a:xfrm>
          <a:prstGeom prst="rect">
            <a:avLst/>
          </a:prstGeom>
          <a:ln>
            <a:noFill/>
          </a:ln>
        </p:spPr>
      </p:pic>
      <p:sp>
        <p:nvSpPr>
          <p:cNvPr id="329" name="CustomShape 2"/>
          <p:cNvSpPr/>
          <p:nvPr/>
        </p:nvSpPr>
        <p:spPr>
          <a:xfrm>
            <a:off x="646200" y="2081160"/>
            <a:ext cx="9253440" cy="91260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ffffff"/>
              </a:buClr>
              <a:buFont typeface="Arial"/>
              <a:buChar char="•"/>
            </a:pPr>
            <a:r>
              <a:rPr b="0" lang="en-US" sz="1800" spc="-1" strike="noStrike">
                <a:solidFill>
                  <a:srgbClr val="ffffff"/>
                </a:solidFill>
                <a:latin typeface="Century Gothic"/>
                <a:ea typeface="DejaVu Sans"/>
              </a:rPr>
              <a:t>Cryptoanalysis</a:t>
            </a:r>
            <a:endParaRPr b="0" lang="en-US" sz="1800" spc="-1" strike="noStrike">
              <a:latin typeface="Arial"/>
            </a:endParaRPr>
          </a:p>
          <a:p>
            <a:pPr marL="285840" indent="-284760">
              <a:lnSpc>
                <a:spcPct val="100000"/>
              </a:lnSpc>
              <a:buClr>
                <a:srgbClr val="ffffff"/>
              </a:buClr>
              <a:buFont typeface="Arial"/>
              <a:buChar char="•"/>
            </a:pPr>
            <a:r>
              <a:rPr b="0" lang="en-US" sz="1800" spc="-1" strike="noStrike">
                <a:solidFill>
                  <a:srgbClr val="ffffff"/>
                </a:solidFill>
                <a:latin typeface="Century Gothic"/>
                <a:ea typeface="DejaVu Sans"/>
              </a:rPr>
              <a:t>Letter frequency analysis</a:t>
            </a:r>
            <a:endParaRPr b="0" lang="en-US" sz="1800" spc="-1" strike="noStrike">
              <a:latin typeface="Arial"/>
            </a:endParaRPr>
          </a:p>
          <a:p>
            <a:pPr marL="285840" indent="-284760">
              <a:lnSpc>
                <a:spcPct val="100000"/>
              </a:lnSpc>
              <a:buClr>
                <a:srgbClr val="ffffff"/>
              </a:buClr>
              <a:buFont typeface="Arial"/>
              <a:buChar char="•"/>
            </a:pPr>
            <a:r>
              <a:rPr b="0" lang="en-US" sz="1800" spc="-1" strike="noStrike">
                <a:solidFill>
                  <a:srgbClr val="ffffff"/>
                </a:solidFill>
                <a:latin typeface="Century Gothic"/>
                <a:ea typeface="DejaVu Sans"/>
              </a:rPr>
              <a:t>Letter frequency fingerprint</a:t>
            </a:r>
            <a:endParaRPr b="0" lang="en-US" sz="1800" spc="-1" strike="noStrike">
              <a:latin typeface="Arial"/>
            </a:endParaRPr>
          </a:p>
        </p:txBody>
      </p:sp>
      <p:pic>
        <p:nvPicPr>
          <p:cNvPr id="330" name="Picture 6" descr=""/>
          <p:cNvPicPr/>
          <p:nvPr/>
        </p:nvPicPr>
        <p:blipFill>
          <a:blip r:embed="rId3"/>
          <a:stretch/>
        </p:blipFill>
        <p:spPr>
          <a:xfrm>
            <a:off x="7040880" y="95400"/>
            <a:ext cx="2791440" cy="37443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646200" y="452880"/>
            <a:ext cx="9403560" cy="1399320"/>
          </a:xfrm>
          <a:prstGeom prst="rect">
            <a:avLst/>
          </a:prstGeom>
          <a:noFill/>
          <a:ln>
            <a:noFill/>
          </a:ln>
        </p:spPr>
        <p:style>
          <a:lnRef idx="0"/>
          <a:fillRef idx="0"/>
          <a:effectRef idx="0"/>
          <a:fontRef idx="minor"/>
        </p:style>
      </p:sp>
      <p:pic>
        <p:nvPicPr>
          <p:cNvPr id="332" name="Content Placeholder 3" descr=""/>
          <p:cNvPicPr/>
          <p:nvPr/>
        </p:nvPicPr>
        <p:blipFill>
          <a:blip r:embed="rId1"/>
          <a:stretch/>
        </p:blipFill>
        <p:spPr>
          <a:xfrm>
            <a:off x="1982160" y="0"/>
            <a:ext cx="8142840" cy="685692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Vigenère cipher –</a:t>
            </a:r>
            <a:br/>
            <a:r>
              <a:rPr b="1" lang="en-US" sz="4200" spc="-1" strike="noStrike">
                <a:solidFill>
                  <a:srgbClr val="ebebeb"/>
                </a:solidFill>
                <a:latin typeface="Century Gothic"/>
                <a:ea typeface="DejaVu Sans"/>
              </a:rPr>
              <a:t>le chiffre indéchiffrable</a:t>
            </a:r>
            <a:endParaRPr b="0" lang="en-US" sz="4200" spc="-1" strike="noStrike">
              <a:latin typeface="Arial"/>
            </a:endParaRPr>
          </a:p>
        </p:txBody>
      </p:sp>
      <p:sp>
        <p:nvSpPr>
          <p:cNvPr id="334" name="CustomShape 2"/>
          <p:cNvSpPr/>
          <p:nvPr/>
        </p:nvSpPr>
        <p:spPr>
          <a:xfrm>
            <a:off x="110412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 new ceasar cipher for each letter</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Sequence of shift is given by a keyword</a:t>
            </a:r>
            <a:endParaRPr b="0" lang="en-US" sz="2000" spc="-1" strike="noStrike">
              <a:latin typeface="Arial"/>
            </a:endParaRPr>
          </a:p>
        </p:txBody>
      </p:sp>
      <p:pic>
        <p:nvPicPr>
          <p:cNvPr id="335" name="Picture 4" descr=""/>
          <p:cNvPicPr/>
          <p:nvPr/>
        </p:nvPicPr>
        <p:blipFill>
          <a:blip r:embed="rId1"/>
          <a:stretch/>
        </p:blipFill>
        <p:spPr>
          <a:xfrm>
            <a:off x="816120" y="4150800"/>
            <a:ext cx="4112280" cy="1948320"/>
          </a:xfrm>
          <a:prstGeom prst="rect">
            <a:avLst/>
          </a:prstGeom>
          <a:ln>
            <a:noFill/>
          </a:ln>
        </p:spPr>
      </p:pic>
      <p:pic>
        <p:nvPicPr>
          <p:cNvPr id="336" name="Picture 5" descr=""/>
          <p:cNvPicPr/>
          <p:nvPr/>
        </p:nvPicPr>
        <p:blipFill>
          <a:blip r:embed="rId2"/>
          <a:stretch/>
        </p:blipFill>
        <p:spPr>
          <a:xfrm>
            <a:off x="6921000" y="202320"/>
            <a:ext cx="4825800" cy="482580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Breaking the unbreakable</a:t>
            </a:r>
            <a:endParaRPr b="0" lang="en-US" sz="4200" spc="-1" strike="noStrike">
              <a:latin typeface="Arial"/>
            </a:endParaRPr>
          </a:p>
        </p:txBody>
      </p:sp>
      <p:sp>
        <p:nvSpPr>
          <p:cNvPr id="338" name="CustomShape 2"/>
          <p:cNvSpPr/>
          <p:nvPr/>
        </p:nvSpPr>
        <p:spPr>
          <a:xfrm>
            <a:off x="1103400" y="1339920"/>
            <a:ext cx="8946360" cy="551700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Figure out the length of the keyword:</a:t>
            </a:r>
            <a:endParaRPr b="0" lang="en-US" sz="20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Look for the distance of repeating elements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1001"/>
              </a:spcBef>
            </a:pP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18=1*2*3*3 =&gt;{1,2,3,6,9,18}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30=1*2*3*5 =&gt;{1,2,3,5,6,10,15,30}</a:t>
            </a:r>
            <a:endParaRPr b="0" lang="en-US" sz="1800" spc="-1" strike="noStrike">
              <a:latin typeface="Arial"/>
            </a:endParaRPr>
          </a:p>
          <a:p>
            <a:pPr lvl="1" marL="743040" indent="-28476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Key.length =&gt; {1,2,3,6}</a:t>
            </a:r>
            <a:endParaRPr b="0" lang="en-US" sz="1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Group cipher elements for their position relative to the keyword</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Treat each text sample as a ceasar cipher</a:t>
            </a:r>
            <a:endParaRPr b="0" lang="en-US" sz="2000" spc="-1" strike="noStrike">
              <a:latin typeface="Arial"/>
            </a:endParaRPr>
          </a:p>
        </p:txBody>
      </p:sp>
      <p:pic>
        <p:nvPicPr>
          <p:cNvPr id="339" name="Picture 3" descr=""/>
          <p:cNvPicPr/>
          <p:nvPr/>
        </p:nvPicPr>
        <p:blipFill>
          <a:blip r:embed="rId1"/>
          <a:stretch/>
        </p:blipFill>
        <p:spPr>
          <a:xfrm>
            <a:off x="1857240" y="2151000"/>
            <a:ext cx="6391800" cy="1357200"/>
          </a:xfrm>
          <a:prstGeom prst="rect">
            <a:avLst/>
          </a:prstGeom>
          <a:ln>
            <a:noFill/>
          </a:ln>
        </p:spPr>
      </p:pic>
      <p:pic>
        <p:nvPicPr>
          <p:cNvPr id="340" name="Picture 4" descr=""/>
          <p:cNvPicPr/>
          <p:nvPr/>
        </p:nvPicPr>
        <p:blipFill>
          <a:blip r:embed="rId2"/>
          <a:stretch/>
        </p:blipFill>
        <p:spPr>
          <a:xfrm>
            <a:off x="1857240" y="4040640"/>
            <a:ext cx="8514000" cy="711360"/>
          </a:xfrm>
          <a:prstGeom prst="rect">
            <a:avLst/>
          </a:prstGeom>
          <a:ln>
            <a:noFill/>
          </a:ln>
        </p:spPr>
      </p:pic>
      <p:sp>
        <p:nvSpPr>
          <p:cNvPr id="341" name="CustomShape 3"/>
          <p:cNvSpPr/>
          <p:nvPr/>
        </p:nvSpPr>
        <p:spPr>
          <a:xfrm>
            <a:off x="4598280" y="3590280"/>
            <a:ext cx="4683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Century Gothic"/>
                <a:ea typeface="DejaVu Sans"/>
              </a:rPr>
              <a:t>18</a:t>
            </a:r>
            <a:endParaRPr b="0" lang="en-US" sz="1800" spc="-1" strike="noStrike">
              <a:latin typeface="Arial"/>
            </a:endParaRPr>
          </a:p>
        </p:txBody>
      </p:sp>
      <p:sp>
        <p:nvSpPr>
          <p:cNvPr id="342" name="CustomShape 4"/>
          <p:cNvSpPr/>
          <p:nvPr/>
        </p:nvSpPr>
        <p:spPr>
          <a:xfrm>
            <a:off x="6462000" y="4753080"/>
            <a:ext cx="915120" cy="363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entury Gothic"/>
                <a:ea typeface="DejaVu Sans"/>
              </a:rPr>
              <a:t>30</a:t>
            </a:r>
            <a:endParaRPr b="0" lang="en-US" sz="1800" spc="-1" strike="noStrike">
              <a:latin typeface="Arial"/>
            </a:endParaRPr>
          </a:p>
        </p:txBody>
      </p:sp>
      <p:sp>
        <p:nvSpPr>
          <p:cNvPr id="343" name="CustomShape 5"/>
          <p:cNvSpPr/>
          <p:nvPr/>
        </p:nvSpPr>
        <p:spPr>
          <a:xfrm flipH="1">
            <a:off x="3893400" y="3774960"/>
            <a:ext cx="717120" cy="49644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4" name="CustomShape 6"/>
          <p:cNvSpPr/>
          <p:nvPr/>
        </p:nvSpPr>
        <p:spPr>
          <a:xfrm>
            <a:off x="5053680" y="3774960"/>
            <a:ext cx="1059840" cy="43344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5" name="CustomShape 7"/>
          <p:cNvSpPr/>
          <p:nvPr/>
        </p:nvSpPr>
        <p:spPr>
          <a:xfrm flipH="1" flipV="1">
            <a:off x="4682160" y="4552200"/>
            <a:ext cx="1777320" cy="3826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6" name="CustomShape 8"/>
          <p:cNvSpPr/>
          <p:nvPr/>
        </p:nvSpPr>
        <p:spPr>
          <a:xfrm flipV="1">
            <a:off x="6920280" y="4579200"/>
            <a:ext cx="1591920" cy="35604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 and the Zimmermann telegram</a:t>
            </a:r>
            <a:endParaRPr b="0" lang="en-US" sz="4200" spc="-1" strike="noStrike">
              <a:latin typeface="Arial"/>
            </a:endParaRPr>
          </a:p>
        </p:txBody>
      </p:sp>
      <p:sp>
        <p:nvSpPr>
          <p:cNvPr id="348" name="CustomShape 2"/>
          <p:cNvSpPr/>
          <p:nvPr/>
        </p:nvSpPr>
        <p:spPr>
          <a:xfrm>
            <a:off x="189000" y="1898640"/>
            <a:ext cx="8087040" cy="4690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0" lang="en-US" sz="2000" spc="-1" strike="noStrike">
                <a:solidFill>
                  <a:srgbClr val="ffffff"/>
                </a:solidFill>
                <a:latin typeface="Century Gothic"/>
                <a:ea typeface="DejaVu Sans"/>
              </a:rPr>
              <a:t>We intend to begin on the first of February </a:t>
            </a:r>
            <a:r>
              <a:rPr b="1" lang="en-US" sz="2000" spc="-1" strike="noStrike">
                <a:solidFill>
                  <a:srgbClr val="ffffff"/>
                </a:solidFill>
                <a:latin typeface="Century Gothic"/>
                <a:ea typeface="DejaVu Sans"/>
              </a:rPr>
              <a:t>unrestricted submarine warfare</a:t>
            </a:r>
            <a:r>
              <a:rPr b="0" lang="en-US" sz="2000" spc="-1" strike="noStrike">
                <a:solidFill>
                  <a:srgbClr val="ffffff"/>
                </a:solidFill>
                <a:latin typeface="Century Gothic"/>
                <a:ea typeface="DejaVu Sans"/>
              </a:rPr>
              <a:t>. We shall endeavor in spite of this to keep the United States of America neutral. In the event of this not succeeding, we make Mexico a proposal of </a:t>
            </a:r>
            <a:r>
              <a:rPr b="1" lang="en-US" sz="2000" spc="-1" strike="noStrike">
                <a:solidFill>
                  <a:srgbClr val="ffffff"/>
                </a:solidFill>
                <a:latin typeface="Century Gothic"/>
                <a:ea typeface="DejaVu Sans"/>
              </a:rPr>
              <a:t>alliance</a:t>
            </a:r>
            <a:r>
              <a:rPr b="0" lang="en-US" sz="2000" spc="-1" strike="noStrike">
                <a:solidFill>
                  <a:srgbClr val="ffffff"/>
                </a:solidFill>
                <a:latin typeface="Century Gothic"/>
                <a:ea typeface="DejaVu Sans"/>
              </a:rPr>
              <a:t> on the following basis: </a:t>
            </a:r>
            <a:r>
              <a:rPr b="1" lang="en-US" sz="2000" spc="-1" strike="noStrike">
                <a:solidFill>
                  <a:srgbClr val="ffffff"/>
                </a:solidFill>
                <a:latin typeface="Century Gothic"/>
                <a:ea typeface="DejaVu Sans"/>
              </a:rPr>
              <a:t>make war </a:t>
            </a:r>
            <a:r>
              <a:rPr b="0" lang="en-US" sz="2000" spc="-1" strike="noStrike">
                <a:solidFill>
                  <a:srgbClr val="ffffff"/>
                </a:solidFill>
                <a:latin typeface="Century Gothic"/>
                <a:ea typeface="DejaVu Sans"/>
              </a:rPr>
              <a:t>together, make peace together, </a:t>
            </a:r>
            <a:r>
              <a:rPr b="1" lang="en-US" sz="2000" spc="-1" strike="noStrike">
                <a:solidFill>
                  <a:srgbClr val="ffffff"/>
                </a:solidFill>
                <a:latin typeface="Century Gothic"/>
                <a:ea typeface="DejaVu Sans"/>
              </a:rPr>
              <a:t>generous financial support </a:t>
            </a:r>
            <a:r>
              <a:rPr b="0" lang="en-US" sz="2000" spc="-1" strike="noStrike">
                <a:solidFill>
                  <a:srgbClr val="ffffff"/>
                </a:solidFill>
                <a:latin typeface="Century Gothic"/>
                <a:ea typeface="DejaVu Sans"/>
              </a:rPr>
              <a:t>and an understanding on our part that Mexico is to reconquer the lost territory </a:t>
            </a:r>
            <a:r>
              <a:rPr b="1" lang="en-US" sz="2000" spc="-1" strike="noStrike">
                <a:solidFill>
                  <a:srgbClr val="ffffff"/>
                </a:solidFill>
                <a:latin typeface="Century Gothic"/>
                <a:ea typeface="DejaVu Sans"/>
              </a:rPr>
              <a:t>in Texas, New Mexico, and Arizona</a:t>
            </a:r>
            <a:r>
              <a:rPr b="0" lang="en-US" sz="2000" spc="-1" strike="noStrike">
                <a:solidFill>
                  <a:srgbClr val="ffffff"/>
                </a:solidFill>
                <a:latin typeface="Century Gothic"/>
                <a:ea typeface="DejaVu Sans"/>
              </a:rPr>
              <a:t>. The settlement in detail is left to you. You will inform the President of the above most secretly as soon as the outbreak </a:t>
            </a:r>
            <a:r>
              <a:rPr b="1" lang="en-US" sz="2000" spc="-1" strike="noStrike">
                <a:solidFill>
                  <a:srgbClr val="ffffff"/>
                </a:solidFill>
                <a:latin typeface="Century Gothic"/>
                <a:ea typeface="DejaVu Sans"/>
              </a:rPr>
              <a:t>of war with the United States </a:t>
            </a:r>
            <a:r>
              <a:rPr b="0" lang="en-US" sz="2000" spc="-1" strike="noStrike">
                <a:solidFill>
                  <a:srgbClr val="ffffff"/>
                </a:solidFill>
                <a:latin typeface="Century Gothic"/>
                <a:ea typeface="DejaVu Sans"/>
              </a:rPr>
              <a:t>of America is certain, and add the suggestion that he should, on his own initiative</a:t>
            </a:r>
            <a:r>
              <a:rPr b="1" lang="en-US" sz="2000" spc="-1" strike="noStrike">
                <a:solidFill>
                  <a:srgbClr val="ffffff"/>
                </a:solidFill>
                <a:latin typeface="Century Gothic"/>
                <a:ea typeface="DejaVu Sans"/>
              </a:rPr>
              <a:t>, invite Japan </a:t>
            </a:r>
            <a:r>
              <a:rPr b="0" lang="en-US" sz="2000" spc="-1" strike="noStrike">
                <a:solidFill>
                  <a:srgbClr val="ffffff"/>
                </a:solidFill>
                <a:latin typeface="Century Gothic"/>
                <a:ea typeface="DejaVu Sans"/>
              </a:rPr>
              <a:t>to immediate adherence and at the same time mediate between Japan and ourselves. Please call the President's attention to the fact that the ruthless employment of our submarines now offers the prospect of compelling England in a few months to make peace.</a:t>
            </a:r>
            <a:br/>
            <a:r>
              <a:rPr b="0" lang="en-US" sz="2000" spc="-1" strike="noStrike">
                <a:solidFill>
                  <a:srgbClr val="ffffff"/>
                </a:solidFill>
                <a:latin typeface="Century Gothic"/>
                <a:ea typeface="DejaVu Sans"/>
              </a:rPr>
              <a:t>Signed, ZIMMERMANN </a:t>
            </a:r>
            <a:endParaRPr b="0" lang="en-US" sz="2000" spc="-1" strike="noStrike">
              <a:latin typeface="Arial"/>
            </a:endParaRPr>
          </a:p>
        </p:txBody>
      </p:sp>
      <p:pic>
        <p:nvPicPr>
          <p:cNvPr id="349" name="Picture 3" descr=""/>
          <p:cNvPicPr/>
          <p:nvPr/>
        </p:nvPicPr>
        <p:blipFill>
          <a:blip r:embed="rId1"/>
          <a:stretch/>
        </p:blipFill>
        <p:spPr>
          <a:xfrm>
            <a:off x="8276760" y="1898640"/>
            <a:ext cx="3827520" cy="4847040"/>
          </a:xfrm>
          <a:prstGeom prst="rect">
            <a:avLst/>
          </a:prstGeom>
          <a:ln>
            <a:noFill/>
          </a:ln>
        </p:spPr>
      </p:pic>
      <p:pic>
        <p:nvPicPr>
          <p:cNvPr id="350" name="Picture 4" descr=""/>
          <p:cNvPicPr/>
          <p:nvPr/>
        </p:nvPicPr>
        <p:blipFill>
          <a:blip r:embed="rId2"/>
          <a:stretch/>
        </p:blipFill>
        <p:spPr>
          <a:xfrm>
            <a:off x="9933120" y="0"/>
            <a:ext cx="1261080" cy="18522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2884</TotalTime>
  <Application>LibreOffice/6.0.7.3$Linux_X86_64 LibreOffice_project/00m0$Build-3</Application>
  <Words>452</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2019-11-29T18:40:16Z</dcterms:created>
  <dc:creator>Trollwurf</dc:creator>
  <dc:description/>
  <dc:language>en-US</dc:language>
  <cp:lastModifiedBy/>
  <dcterms:modified xsi:type="dcterms:W3CDTF">2019-12-09T17:20:21Z</dcterms:modified>
  <cp:revision>33</cp:revision>
  <dc:subject/>
  <dc:title>Cryptography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